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3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</p:sldMasterIdLst>
  <p:notesMasterIdLst>
    <p:notesMasterId r:id="rId5"/>
  </p:notesMasterIdLst>
  <p:handoutMasterIdLst>
    <p:handoutMasterId r:id="rId10"/>
  </p:handoutMasterIdLst>
  <p:sldIdLst>
    <p:sldId id="256" r:id="rId4"/>
    <p:sldId id="260" r:id="rId6"/>
    <p:sldId id="265" r:id="rId7"/>
    <p:sldId id="262" r:id="rId8"/>
    <p:sldId id="263" r:id="rId9"/>
  </p:sldIdLst>
  <p:sldSz cx="7556500" cy="10693400"/>
  <p:notesSz cx="7556500" cy="10693400"/>
  <p:custDataLst>
    <p:tags r:id="rId14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5" userDrawn="1">
          <p15:clr>
            <a:srgbClr val="A4A3A4"/>
          </p15:clr>
        </p15:guide>
        <p15:guide id="2" pos="22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FE6"/>
    <a:srgbClr val="FDEADA"/>
    <a:srgbClr val="FF6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howGuides="1">
      <p:cViewPr>
        <p:scale>
          <a:sx n="125" d="100"/>
          <a:sy n="125" d="100"/>
        </p:scale>
        <p:origin x="1854" y="90"/>
      </p:cViewPr>
      <p:guideLst>
        <p:guide orient="horz" pos="2885"/>
        <p:guide pos="22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73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2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2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2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280268" y="0"/>
            <a:ext cx="3274483" cy="5365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70230" y="1336675"/>
            <a:ext cx="6416040" cy="360902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55650" y="5146199"/>
            <a:ext cx="6045200" cy="421052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280268" y="10156874"/>
            <a:ext cx="3274483" cy="536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.pn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  <p:sp>
        <p:nvSpPr>
          <p:cNvPr id="7" name="文本框 6"/>
          <p:cNvSpPr txBox="1"/>
          <p:nvPr userDrawn="1"/>
        </p:nvSpPr>
        <p:spPr>
          <a:xfrm>
            <a:off x="257810" y="9342755"/>
            <a:ext cx="2519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5575554"/>
            <a:ext cx="7560309" cy="5112385"/>
          </a:xfrm>
          <a:custGeom>
            <a:avLst/>
            <a:gdLst/>
            <a:ahLst/>
            <a:cxnLst/>
            <a:rect l="l" t="t" r="r" b="b"/>
            <a:pathLst>
              <a:path w="7560309" h="5112384">
                <a:moveTo>
                  <a:pt x="0" y="5112004"/>
                </a:moveTo>
                <a:lnTo>
                  <a:pt x="7560005" y="5112004"/>
                </a:lnTo>
                <a:lnTo>
                  <a:pt x="7560005" y="0"/>
                </a:lnTo>
                <a:lnTo>
                  <a:pt x="0" y="0"/>
                </a:lnTo>
                <a:lnTo>
                  <a:pt x="0" y="5112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 userDrawn="1"/>
        </p:nvSpPr>
        <p:spPr>
          <a:xfrm>
            <a:off x="3635999" y="10607042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 userDrawn="1"/>
        </p:nvSpPr>
        <p:spPr>
          <a:xfrm>
            <a:off x="0" y="0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" name="图片 1" descr="LOGO（源文件）绿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650" y="622300"/>
            <a:ext cx="1808765" cy="108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3451862"/>
            <a:ext cx="2025014" cy="421639"/>
          </a:xfrm>
        </p:spPr>
        <p:txBody>
          <a:bodyPr lIns="0" tIns="0" rIns="0" bIns="0"/>
          <a:lstStyle>
            <a:lvl1pPr>
              <a:defRPr sz="2600" b="0" i="0">
                <a:solidFill>
                  <a:srgbClr val="00A2DA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  <p:sp>
        <p:nvSpPr>
          <p:cNvPr id="8" name="文本框 7"/>
          <p:cNvSpPr txBox="1"/>
          <p:nvPr userDrawn="1"/>
        </p:nvSpPr>
        <p:spPr>
          <a:xfrm>
            <a:off x="4963160" y="8957945"/>
            <a:ext cx="25190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2"/>
          <p:cNvSpPr/>
          <p:nvPr userDrawn="1"/>
        </p:nvSpPr>
        <p:spPr>
          <a:xfrm>
            <a:off x="0" y="10605135"/>
            <a:ext cx="7559675" cy="99695"/>
          </a:xfrm>
          <a:custGeom>
            <a:avLst/>
            <a:gdLst/>
            <a:ahLst/>
            <a:cxnLst/>
            <a:rect l="l" t="t" r="r" b="b"/>
            <a:pathLst>
              <a:path w="3924300" h="91440">
                <a:moveTo>
                  <a:pt x="3923996" y="0"/>
                </a:moveTo>
                <a:lnTo>
                  <a:pt x="0" y="0"/>
                </a:lnTo>
                <a:lnTo>
                  <a:pt x="0" y="91444"/>
                </a:lnTo>
                <a:lnTo>
                  <a:pt x="3896996" y="91444"/>
                </a:lnTo>
                <a:lnTo>
                  <a:pt x="3907505" y="89322"/>
                </a:lnTo>
                <a:lnTo>
                  <a:pt x="3916087" y="83535"/>
                </a:lnTo>
                <a:lnTo>
                  <a:pt x="3921874" y="74952"/>
                </a:lnTo>
                <a:lnTo>
                  <a:pt x="3923996" y="64443"/>
                </a:lnTo>
                <a:lnTo>
                  <a:pt x="3923996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图片 26" descr="LOGO（源文件）绿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44285" y="165100"/>
            <a:ext cx="964675" cy="576000"/>
          </a:xfrm>
          <a:prstGeom prst="rect">
            <a:avLst/>
          </a:prstGeom>
        </p:spPr>
      </p:pic>
      <p:sp>
        <p:nvSpPr>
          <p:cNvPr id="22" name="object 11"/>
          <p:cNvSpPr/>
          <p:nvPr userDrawn="1"/>
        </p:nvSpPr>
        <p:spPr>
          <a:xfrm flipH="1">
            <a:off x="-31761" y="-6348"/>
            <a:ext cx="3924300" cy="85090"/>
          </a:xfrm>
          <a:custGeom>
            <a:avLst/>
            <a:gdLst/>
            <a:ahLst/>
            <a:cxnLst/>
            <a:rect l="l" t="t" r="r" b="b"/>
            <a:pathLst>
              <a:path w="3924300" h="85090">
                <a:moveTo>
                  <a:pt x="3924005" y="0"/>
                </a:moveTo>
                <a:lnTo>
                  <a:pt x="27000" y="0"/>
                </a:lnTo>
                <a:lnTo>
                  <a:pt x="16491" y="2122"/>
                </a:lnTo>
                <a:lnTo>
                  <a:pt x="7908" y="7908"/>
                </a:lnTo>
                <a:lnTo>
                  <a:pt x="2122" y="16491"/>
                </a:lnTo>
                <a:lnTo>
                  <a:pt x="0" y="27000"/>
                </a:lnTo>
                <a:lnTo>
                  <a:pt x="0" y="84960"/>
                </a:lnTo>
                <a:lnTo>
                  <a:pt x="3924005" y="84960"/>
                </a:lnTo>
                <a:lnTo>
                  <a:pt x="3924005" y="0"/>
                </a:lnTo>
                <a:close/>
              </a:path>
            </a:pathLst>
          </a:custGeom>
          <a:solidFill>
            <a:srgbClr val="FF6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bk object 16"/>
          <p:cNvSpPr/>
          <p:nvPr userDrawn="1"/>
        </p:nvSpPr>
        <p:spPr>
          <a:xfrm>
            <a:off x="0" y="7509510"/>
            <a:ext cx="7560310" cy="3178175"/>
          </a:xfrm>
          <a:custGeom>
            <a:avLst/>
            <a:gdLst/>
            <a:ahLst/>
            <a:cxnLst/>
            <a:rect l="l" t="t" r="r" b="b"/>
            <a:pathLst>
              <a:path w="7560309" h="5112384">
                <a:moveTo>
                  <a:pt x="0" y="5112004"/>
                </a:moveTo>
                <a:lnTo>
                  <a:pt x="7560005" y="5112004"/>
                </a:lnTo>
                <a:lnTo>
                  <a:pt x="7560005" y="0"/>
                </a:lnTo>
                <a:lnTo>
                  <a:pt x="0" y="0"/>
                </a:lnTo>
                <a:lnTo>
                  <a:pt x="0" y="511200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/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743006" y="1425787"/>
            <a:ext cx="6073463" cy="400792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72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743006" y="5551587"/>
            <a:ext cx="6073463" cy="2295853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490" spc="200"/>
            </a:lvl1pPr>
            <a:lvl2pPr marL="283210" indent="0" algn="ctr">
              <a:buNone/>
              <a:defRPr sz="1240"/>
            </a:lvl2pPr>
            <a:lvl3pPr marL="567055" indent="0" algn="ctr">
              <a:buNone/>
              <a:defRPr sz="1115"/>
            </a:lvl3pPr>
            <a:lvl4pPr marL="850265" indent="0" algn="ctr">
              <a:buNone/>
              <a:defRPr sz="990"/>
            </a:lvl4pPr>
            <a:lvl5pPr marL="1133475" indent="0" algn="ctr">
              <a:buNone/>
              <a:defRPr sz="990"/>
            </a:lvl5pPr>
            <a:lvl6pPr marL="1416685" indent="0" algn="ctr">
              <a:buNone/>
              <a:defRPr sz="990"/>
            </a:lvl6pPr>
            <a:lvl7pPr marL="1700530" indent="0" algn="ctr">
              <a:buNone/>
              <a:defRPr sz="990"/>
            </a:lvl7pPr>
            <a:lvl8pPr marL="1983740" indent="0" algn="ctr">
              <a:buNone/>
              <a:defRPr sz="990"/>
            </a:lvl8pPr>
            <a:lvl9pPr marL="2266950" indent="0" algn="ctr">
              <a:buNone/>
              <a:defRPr sz="99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27" name="图片 26" descr="LOGO（源文件）绿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44285" y="165100"/>
            <a:ext cx="964675" cy="57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743006" y="1425787"/>
            <a:ext cx="6073463" cy="400792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72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743006" y="5551587"/>
            <a:ext cx="6073463" cy="2295853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490" spc="200"/>
            </a:lvl1pPr>
            <a:lvl2pPr marL="283210" indent="0" algn="ctr">
              <a:buNone/>
              <a:defRPr sz="1240"/>
            </a:lvl2pPr>
            <a:lvl3pPr marL="567055" indent="0" algn="ctr">
              <a:buNone/>
              <a:defRPr sz="1115"/>
            </a:lvl3pPr>
            <a:lvl4pPr marL="850265" indent="0" algn="ctr">
              <a:buNone/>
              <a:defRPr sz="990"/>
            </a:lvl4pPr>
            <a:lvl5pPr marL="1133475" indent="0" algn="ctr">
              <a:buNone/>
              <a:defRPr sz="990"/>
            </a:lvl5pPr>
            <a:lvl6pPr marL="1416685" indent="0" algn="ctr">
              <a:buNone/>
              <a:defRPr sz="990"/>
            </a:lvl6pPr>
            <a:lvl7pPr marL="1700530" indent="0" algn="ctr">
              <a:buNone/>
              <a:defRPr sz="990"/>
            </a:lvl7pPr>
            <a:lvl8pPr marL="1983740" indent="0" algn="ctr">
              <a:buNone/>
              <a:defRPr sz="990"/>
            </a:lvl8pPr>
            <a:lvl9pPr marL="2266950" indent="0" algn="ctr">
              <a:buNone/>
              <a:defRPr sz="99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27" name="图片 26" descr="LOGO（源文件）绿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44285" y="165100"/>
            <a:ext cx="964675" cy="57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7081" y="948653"/>
            <a:ext cx="6798619" cy="110021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77081" y="2323920"/>
            <a:ext cx="6798619" cy="742082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33881" y="6000653"/>
            <a:ext cx="4815038" cy="119564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2725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233881" y="7196293"/>
            <a:ext cx="4815038" cy="1352813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11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8321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2pPr>
            <a:lvl3pPr marL="56705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3pPr>
            <a:lvl4pPr marL="85026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13347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41668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70053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198374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26695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27" name="图片 26" descr="LOGO（源文件）绿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44285" y="165100"/>
            <a:ext cx="964675" cy="57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7081" y="948653"/>
            <a:ext cx="6798619" cy="110021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77081" y="2340760"/>
            <a:ext cx="3208538" cy="740398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973856" y="2340760"/>
            <a:ext cx="3208538" cy="7403987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7081" y="948653"/>
            <a:ext cx="6798619" cy="110021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77081" y="2228493"/>
            <a:ext cx="3311175" cy="595013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24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77081" y="2890867"/>
            <a:ext cx="3311175" cy="685388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864866" y="2216844"/>
            <a:ext cx="3311175" cy="59501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24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3210" indent="0">
              <a:buNone/>
              <a:defRPr sz="1240" b="1"/>
            </a:lvl2pPr>
            <a:lvl3pPr marL="567055" indent="0">
              <a:buNone/>
              <a:defRPr sz="1115" b="1"/>
            </a:lvl3pPr>
            <a:lvl4pPr marL="850265" indent="0">
              <a:buNone/>
              <a:defRPr sz="990" b="1"/>
            </a:lvl4pPr>
            <a:lvl5pPr marL="1133475" indent="0">
              <a:buNone/>
              <a:defRPr sz="990" b="1"/>
            </a:lvl5pPr>
            <a:lvl6pPr marL="1416685" indent="0">
              <a:buNone/>
              <a:defRPr sz="990" b="1"/>
            </a:lvl6pPr>
            <a:lvl7pPr marL="1700530" indent="0">
              <a:buNone/>
              <a:defRPr sz="990" b="1"/>
            </a:lvl7pPr>
            <a:lvl8pPr marL="1983740" indent="0">
              <a:buNone/>
              <a:defRPr sz="990" b="1"/>
            </a:lvl8pPr>
            <a:lvl9pPr marL="2266950" indent="0">
              <a:buNone/>
              <a:defRPr sz="99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864866" y="2890867"/>
            <a:ext cx="3311175" cy="685388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77081" y="948653"/>
            <a:ext cx="6798619" cy="110021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77081" y="2424960"/>
            <a:ext cx="3243418" cy="718506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9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935925" y="2424960"/>
            <a:ext cx="3239775" cy="718506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9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6343444" y="1425787"/>
            <a:ext cx="647063" cy="784182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735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66738" y="1425787"/>
            <a:ext cx="5682994" cy="7841827"/>
          </a:xfrm>
        </p:spPr>
        <p:txBody>
          <a:bodyPr vert="eaVert" lIns="46800" tIns="46800" rIns="46800" bIns="46800"/>
          <a:lstStyle>
            <a:lvl1pPr marL="141605" indent="-141605">
              <a:spcAft>
                <a:spcPts val="1000"/>
              </a:spcAft>
              <a:defRPr spc="300"/>
            </a:lvl1pPr>
            <a:lvl2pPr marL="424815" indent="-141605">
              <a:defRPr spc="300"/>
            </a:lvl2pPr>
            <a:lvl3pPr marL="708660" indent="-141605">
              <a:defRPr spc="300"/>
            </a:lvl3pPr>
            <a:lvl4pPr marL="991870" indent="-141605">
              <a:defRPr spc="300"/>
            </a:lvl4pPr>
            <a:lvl5pPr marL="1275080" indent="-14160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77081" y="1206867"/>
            <a:ext cx="6800850" cy="8549107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743006" y="3873200"/>
            <a:ext cx="6073463" cy="158857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372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743006" y="5551587"/>
            <a:ext cx="6073463" cy="735347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49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8" Type="http://schemas.openxmlformats.org/officeDocument/2006/relationships/theme" Target="../theme/theme2.xml"/><Relationship Id="rId17" Type="http://schemas.openxmlformats.org/officeDocument/2006/relationships/tags" Target="../tags/tag67.xml"/><Relationship Id="rId16" Type="http://schemas.openxmlformats.org/officeDocument/2006/relationships/tags" Target="../tags/tag66.xml"/><Relationship Id="rId15" Type="http://schemas.openxmlformats.org/officeDocument/2006/relationships/tags" Target="../tags/tag65.xml"/><Relationship Id="rId14" Type="http://schemas.openxmlformats.org/officeDocument/2006/relationships/tags" Target="../tags/tag64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77081" y="948653"/>
            <a:ext cx="6798619" cy="110021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77081" y="2323920"/>
            <a:ext cx="6798619" cy="742082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79313" y="9845787"/>
            <a:ext cx="1673438" cy="493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2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551063" y="9845787"/>
            <a:ext cx="2454375" cy="493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62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5502263" y="9845787"/>
            <a:ext cx="1673438" cy="493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62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567055" rtl="0" eaLnBrk="1" fontAlgn="auto" latinLnBrk="0" hangingPunct="1">
        <a:lnSpc>
          <a:spcPct val="100000"/>
        </a:lnSpc>
        <a:spcBef>
          <a:spcPct val="0"/>
        </a:spcBef>
        <a:buNone/>
        <a:defRPr sz="223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41605" indent="-141605" algn="l" defTabSz="56705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1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424815" indent="-141605" algn="l" defTabSz="56705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997585" algn="l"/>
          <a:tab pos="997585" algn="l"/>
          <a:tab pos="997585" algn="l"/>
          <a:tab pos="997585" algn="l"/>
        </a:tabLst>
        <a:defRPr sz="9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708660" indent="-141605" algn="l" defTabSz="56705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9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991870" indent="-141605" algn="l" defTabSz="56705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8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275080" indent="-141605" algn="l" defTabSz="56705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87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558290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84213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212534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408555" indent="-141605" algn="l" defTabSz="567055" rtl="0" eaLnBrk="1" latinLnBrk="0" hangingPunct="1">
        <a:lnSpc>
          <a:spcPct val="90000"/>
        </a:lnSpc>
        <a:spcBef>
          <a:spcPct val="6200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1pPr>
      <a:lvl2pPr marL="28321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2pPr>
      <a:lvl3pPr marL="56705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3pPr>
      <a:lvl4pPr marL="85026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4pPr>
      <a:lvl5pPr marL="113347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5pPr>
      <a:lvl6pPr marL="141668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70053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198374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26695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.png"/><Relationship Id="rId1" Type="http://schemas.openxmlformats.org/officeDocument/2006/relationships/tags" Target="../tags/tag68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6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6.xml"/><Relationship Id="rId5" Type="http://schemas.openxmlformats.org/officeDocument/2006/relationships/themeOverride" Target="../theme/themeOverride2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/>
          <p:cNvSpPr txBox="1"/>
          <p:nvPr/>
        </p:nvSpPr>
        <p:spPr>
          <a:xfrm>
            <a:off x="359410" y="4772343"/>
            <a:ext cx="1067435" cy="241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Highlights</a:t>
            </a:r>
            <a:endParaRPr lang="en-US" sz="900" b="1" dirty="0">
              <a:solidFill>
                <a:srgbClr val="30302F"/>
              </a:solidFill>
              <a:latin typeface="Arial" panose="020B0604020202020204" pitchFamily="34" charset="0"/>
              <a:cs typeface="Arial" panose="020B0604020202020204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57830" y="5125403"/>
            <a:ext cx="15735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Versatile Slot Configuration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 Multi business slots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9470" y="5041900"/>
            <a:ext cx="1974215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High reliability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Dual-MCU Board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</a:rPr>
              <a:t>Type B  PON Protection 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6"/>
          <p:cNvSpPr txBox="1"/>
          <p:nvPr/>
        </p:nvSpPr>
        <p:spPr>
          <a:xfrm>
            <a:off x="383540" y="6071235"/>
            <a:ext cx="7035800" cy="146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96520" indent="0" fontAlgn="auto">
              <a:lnSpc>
                <a:spcPct val="150000"/>
              </a:lnSpc>
              <a:spcBef>
                <a:spcPts val="100"/>
              </a:spcBef>
            </a:pPr>
            <a:r>
              <a:rPr lang="en-US" sz="900" dirty="0">
                <a:latin typeface="Arial" panose="020B0604020202020204" pitchFamily="34" charset="0"/>
                <a:sym typeface="+mn-ea"/>
              </a:rPr>
              <a:t>     VSOL V5600X2 are self-developed high-end chassi</a:t>
            </a:r>
            <a:r>
              <a:rPr lang="en-US" altLang="zh-CN" sz="900" dirty="0">
                <a:latin typeface="Arial" panose="020B0604020202020204" pitchFamily="34" charset="0"/>
                <a:sym typeface="+mn-ea"/>
              </a:rPr>
              <a:t>s</a:t>
            </a:r>
            <a:r>
              <a:rPr lang="en-US" sz="900" dirty="0">
                <a:latin typeface="Arial" panose="020B0604020202020204" pitchFamily="34" charset="0"/>
                <a:sym typeface="+mn-ea"/>
              </a:rPr>
              <a:t> OLTs, which adopt high-performance chipset and complies with ITU-T international standards.V5600X2 provide multiple access methods such as GPON, XG-PON, XGS-PON and Combo PON, supports multiple network solutions such as FTTH, FTTB, FTTC, FTTD and FTTM, realizes high-bandwidth and high-speed data transmission, and meets the needs of large-scale deployment.</a:t>
            </a:r>
            <a:endParaRPr lang="en-US" sz="900" dirty="0">
              <a:latin typeface="Arial" panose="020B0604020202020204" pitchFamily="34" charset="0"/>
              <a:sym typeface="+mn-ea"/>
            </a:endParaRPr>
          </a:p>
          <a:p>
            <a:pPr marR="96520" indent="0" fontAlgn="auto">
              <a:lnSpc>
                <a:spcPct val="150000"/>
              </a:lnSpc>
              <a:spcBef>
                <a:spcPts val="100"/>
              </a:spcBef>
            </a:pPr>
            <a:r>
              <a:rPr lang="en-US" sz="900" dirty="0">
                <a:latin typeface="Arial" panose="020B0604020202020204" pitchFamily="34" charset="0"/>
                <a:sym typeface="+mn-ea"/>
              </a:rPr>
              <a:t>The product has comprehensive management and monitoring functions, simplifies the operation and maintenance process, and provide rich business functions and scalability. It provides operators with excellent user experience and high-quality services, and also meets the challenges faced by operators in the development of "wider, faster and smarter" gigabit ultra-wide networks.</a:t>
            </a:r>
            <a:endParaRPr lang="en-US" sz="900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73050" y="5670550"/>
            <a:ext cx="1094740" cy="2755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12065">
              <a:lnSpc>
                <a:spcPct val="100000"/>
              </a:lnSpc>
              <a:spcBef>
                <a:spcPts val="360"/>
              </a:spcBef>
              <a:buClrTx/>
              <a:buSzTx/>
              <a:buFontTx/>
              <a:tabLst>
                <a:tab pos="85090" algn="l"/>
              </a:tabLst>
            </a:pPr>
            <a:r>
              <a:rPr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Introduction:</a:t>
            </a:r>
            <a:endParaRPr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9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351631" y="4075113"/>
            <a:ext cx="217360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spc="-185" dirty="0">
                <a:solidFill>
                  <a:srgbClr val="FF6900"/>
                </a:solidFill>
                <a:latin typeface="Arial" panose="020B0604020202020204" pitchFamily="34" charset="0"/>
              </a:rPr>
              <a:t>V5600X2</a:t>
            </a:r>
            <a:endParaRPr lang="en-US" sz="2400" spc="-185" dirty="0">
              <a:solidFill>
                <a:srgbClr val="FF6900"/>
              </a:solidFill>
              <a:latin typeface="Arial" panose="020B0604020202020204" pitchFamily="34" charset="0"/>
            </a:endParaRPr>
          </a:p>
        </p:txBody>
      </p:sp>
      <p:sp>
        <p:nvSpPr>
          <p:cNvPr id="9" name="object 10"/>
          <p:cNvSpPr txBox="1"/>
          <p:nvPr>
            <p:custDataLst>
              <p:tags r:id="rId2"/>
            </p:custDataLst>
          </p:nvPr>
        </p:nvSpPr>
        <p:spPr>
          <a:xfrm>
            <a:off x="427990" y="4488180"/>
            <a:ext cx="2595880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lang="en-US" sz="12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/>
              </a:rPr>
              <a:t>Chassis  OLT</a:t>
            </a:r>
            <a:endParaRPr lang="en-US" sz="1200" dirty="0">
              <a:solidFill>
                <a:srgbClr val="414042"/>
              </a:solidFill>
              <a:latin typeface="Arial" panose="020B0604020202020204" pitchFamily="34" charset="0"/>
              <a:cs typeface="Arial" panose="020B0604020202020204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5302250" y="5125720"/>
            <a:ext cx="20980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900">
                <a:latin typeface="Arial" panose="020B0604020202020204" pitchFamily="34" charset="0"/>
                <a:cs typeface="Arial" panose="020B0604020202020204" pitchFamily="34" charset="0"/>
              </a:rPr>
              <a:t>Simple Evolution: GPON to XG(S)-PON</a:t>
            </a:r>
            <a:endParaRPr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图片 60" descr="设置图标和云朵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" y="5085080"/>
            <a:ext cx="452120" cy="45212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7950" y="5168900"/>
            <a:ext cx="309880" cy="304800"/>
          </a:xfrm>
          <a:prstGeom prst="rect">
            <a:avLst/>
          </a:prstGeom>
        </p:spPr>
      </p:pic>
      <p:pic>
        <p:nvPicPr>
          <p:cNvPr id="8" name="图片 7" descr="右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13630" y="5085080"/>
            <a:ext cx="388620" cy="388620"/>
          </a:xfrm>
          <a:prstGeom prst="rect">
            <a:avLst/>
          </a:prstGeom>
        </p:spPr>
      </p:pic>
      <p:pic>
        <p:nvPicPr>
          <p:cNvPr id="36" name="图片 35" descr="V5600X2.6"/>
          <p:cNvPicPr>
            <a:picLocks noChangeAspect="1"/>
          </p:cNvPicPr>
          <p:nvPr/>
        </p:nvPicPr>
        <p:blipFill>
          <a:blip r:embed="rId9">
            <a:lum bright="-6000"/>
          </a:blip>
          <a:srcRect t="39352" b="36092"/>
          <a:stretch>
            <a:fillRect/>
          </a:stretch>
        </p:blipFill>
        <p:spPr>
          <a:xfrm>
            <a:off x="1175385" y="2146300"/>
            <a:ext cx="5137785" cy="1261745"/>
          </a:xfrm>
          <a:prstGeom prst="rect">
            <a:avLst/>
          </a:prstGeom>
        </p:spPr>
      </p:pic>
      <p:pic>
        <p:nvPicPr>
          <p:cNvPr id="122" name="图片 121" descr="V5600X2.1"/>
          <p:cNvPicPr>
            <a:picLocks noChangeAspect="1"/>
          </p:cNvPicPr>
          <p:nvPr/>
        </p:nvPicPr>
        <p:blipFill>
          <a:blip r:embed="rId10"/>
          <a:srcRect t="39960" b="39996"/>
          <a:stretch>
            <a:fillRect/>
          </a:stretch>
        </p:blipFill>
        <p:spPr>
          <a:xfrm>
            <a:off x="1175385" y="8695055"/>
            <a:ext cx="5314315" cy="1207135"/>
          </a:xfrm>
          <a:prstGeom prst="rect">
            <a:avLst/>
          </a:prstGeom>
        </p:spPr>
      </p:pic>
      <p:sp>
        <p:nvSpPr>
          <p:cNvPr id="123" name="圆角矩形 122"/>
          <p:cNvSpPr/>
          <p:nvPr/>
        </p:nvSpPr>
        <p:spPr>
          <a:xfrm rot="5400000">
            <a:off x="5474335" y="9051290"/>
            <a:ext cx="1028700" cy="47879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 w="9525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4" name="文本框 123"/>
          <p:cNvSpPr txBox="1"/>
          <p:nvPr/>
        </p:nvSpPr>
        <p:spPr>
          <a:xfrm>
            <a:off x="5759450" y="9097010"/>
            <a:ext cx="476250" cy="43116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p>
            <a:r>
              <a:rPr lang="en-US" altLang="zh-CN" sz="1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Fan</a:t>
            </a:r>
            <a:endParaRPr lang="en-US" altLang="zh-CN" sz="1000" b="1">
              <a:solidFill>
                <a:srgbClr val="FFFF00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  <a:p>
            <a:r>
              <a:rPr lang="en-US" altLang="zh-CN" sz="1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Slot</a:t>
            </a:r>
            <a:endParaRPr lang="en-US" altLang="zh-CN" sz="1000" b="1">
              <a:solidFill>
                <a:srgbClr val="FFFF00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808345" y="9600565"/>
            <a:ext cx="42735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Slot 0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26" name="圆角矩形 125"/>
          <p:cNvSpPr/>
          <p:nvPr/>
        </p:nvSpPr>
        <p:spPr>
          <a:xfrm>
            <a:off x="3105785" y="8775700"/>
            <a:ext cx="2619375" cy="424815"/>
          </a:xfrm>
          <a:prstGeom prst="roundRect">
            <a:avLst/>
          </a:prstGeom>
          <a:solidFill>
            <a:srgbClr val="FF0000">
              <a:alpha val="30000"/>
            </a:srgbClr>
          </a:solidFill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4" name="圆角矩形 183"/>
          <p:cNvSpPr/>
          <p:nvPr/>
        </p:nvSpPr>
        <p:spPr>
          <a:xfrm>
            <a:off x="1492250" y="9199880"/>
            <a:ext cx="4230370" cy="58420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9" name="文本框 138"/>
          <p:cNvSpPr txBox="1"/>
          <p:nvPr/>
        </p:nvSpPr>
        <p:spPr>
          <a:xfrm>
            <a:off x="3313430" y="8394700"/>
            <a:ext cx="95885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ClrTx/>
              <a:buSzTx/>
              <a:buFontTx/>
            </a:pPr>
            <a:r>
              <a: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V5600X2</a:t>
            </a:r>
            <a:endParaRPr lang="en-US" altLang="zh-CN" sz="1000" dirty="0">
              <a:solidFill>
                <a:srgbClr val="FE69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3" name="object 4"/>
          <p:cNvSpPr txBox="1"/>
          <p:nvPr/>
        </p:nvSpPr>
        <p:spPr>
          <a:xfrm>
            <a:off x="344170" y="7656830"/>
            <a:ext cx="2510790" cy="241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Slots and Cards of V5600X2: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1423670" y="9264015"/>
            <a:ext cx="46545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Slot 2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85" name="圆角矩形 184"/>
          <p:cNvSpPr/>
          <p:nvPr/>
        </p:nvSpPr>
        <p:spPr>
          <a:xfrm>
            <a:off x="1457325" y="8790305"/>
            <a:ext cx="1572260" cy="422275"/>
          </a:xfrm>
          <a:prstGeom prst="roundRect">
            <a:avLst/>
          </a:prstGeom>
          <a:solidFill>
            <a:schemeClr val="accent5">
              <a:alpha val="70000"/>
            </a:schemeClr>
          </a:solidFill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2" name="文本框 131"/>
          <p:cNvSpPr txBox="1"/>
          <p:nvPr/>
        </p:nvSpPr>
        <p:spPr>
          <a:xfrm>
            <a:off x="1436370" y="9528175"/>
            <a:ext cx="45275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Slot 1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3215640" y="9385300"/>
            <a:ext cx="1056640" cy="208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+mn-ea"/>
              </a:rPr>
              <a:t>Service Slot</a:t>
            </a:r>
            <a:endParaRPr lang="en-US" altLang="zh-CN" sz="1000" b="1">
              <a:solidFill>
                <a:srgbClr val="FFFF00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1873250" y="8888730"/>
            <a:ext cx="937260" cy="208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+mn-ea"/>
              </a:rPr>
              <a:t>Power Slot</a:t>
            </a:r>
            <a:endParaRPr lang="en-US" altLang="zh-CN" sz="1000" b="1">
              <a:solidFill>
                <a:srgbClr val="FFFF00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1416050" y="8913495"/>
            <a:ext cx="39433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Slot 3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2648585" y="8913495"/>
            <a:ext cx="457200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 Slot 4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3093085" y="8913495"/>
            <a:ext cx="437515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 Slot 5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5378450" y="8928100"/>
            <a:ext cx="533400" cy="183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" b="1"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</a:rPr>
              <a:t> Slot 6</a:t>
            </a:r>
            <a:endParaRPr lang="en-US" altLang="zh-CN" sz="600" b="1"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3977640" y="8888730"/>
            <a:ext cx="954405" cy="208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+mn-ea"/>
              </a:rPr>
              <a:t>CSMU Slot</a:t>
            </a:r>
            <a:endParaRPr lang="en-US" altLang="zh-CN" sz="1000" b="1">
              <a:solidFill>
                <a:srgbClr val="FFFF00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组合 168"/>
          <p:cNvGrpSpPr/>
          <p:nvPr/>
        </p:nvGrpSpPr>
        <p:grpSpPr>
          <a:xfrm>
            <a:off x="654050" y="1460500"/>
            <a:ext cx="6527800" cy="7499350"/>
            <a:chOff x="405" y="3620"/>
            <a:chExt cx="10800" cy="11810"/>
          </a:xfrm>
        </p:grpSpPr>
        <p:pic>
          <p:nvPicPr>
            <p:cNvPr id="170" name="图片 169" descr="CBG1601-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05" y="3620"/>
              <a:ext cx="10800" cy="11810"/>
            </a:xfrm>
            <a:prstGeom prst="rect">
              <a:avLst/>
            </a:prstGeom>
          </p:spPr>
        </p:pic>
        <p:sp>
          <p:nvSpPr>
            <p:cNvPr id="171" name="文本框 170"/>
            <p:cNvSpPr txBox="1"/>
            <p:nvPr/>
          </p:nvSpPr>
          <p:spPr>
            <a:xfrm>
              <a:off x="5230" y="8300"/>
              <a:ext cx="151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Tx/>
                <a:buSzTx/>
                <a:buFontTx/>
              </a:pPr>
              <a:r>
                <a:rPr lang="en-US" altLang="zh-CN" sz="1000" dirty="0">
                  <a:solidFill>
                    <a:srgbClr val="FE69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CBG1601</a:t>
              </a:r>
              <a:endPara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172" name="组合 171"/>
            <p:cNvGrpSpPr/>
            <p:nvPr/>
          </p:nvGrpSpPr>
          <p:grpSpPr>
            <a:xfrm rot="0">
              <a:off x="2369" y="9974"/>
              <a:ext cx="6863" cy="704"/>
              <a:chOff x="3190" y="2696"/>
              <a:chExt cx="2234" cy="704"/>
            </a:xfrm>
          </p:grpSpPr>
          <p:cxnSp>
            <p:nvCxnSpPr>
              <p:cNvPr id="173" name="直接连接符 172"/>
              <p:cNvCxnSpPr/>
              <p:nvPr/>
            </p:nvCxnSpPr>
            <p:spPr>
              <a:xfrm>
                <a:off x="3190" y="2711"/>
                <a:ext cx="0" cy="324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直接连接符 173"/>
              <p:cNvCxnSpPr/>
              <p:nvPr/>
            </p:nvCxnSpPr>
            <p:spPr>
              <a:xfrm>
                <a:off x="5424" y="2696"/>
                <a:ext cx="0" cy="324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/>
              <p:cNvCxnSpPr/>
              <p:nvPr/>
            </p:nvCxnSpPr>
            <p:spPr>
              <a:xfrm>
                <a:off x="3190" y="3020"/>
                <a:ext cx="2234" cy="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4307" y="3020"/>
                <a:ext cx="0" cy="38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文本框 176"/>
            <p:cNvSpPr txBox="1"/>
            <p:nvPr/>
          </p:nvSpPr>
          <p:spPr>
            <a:xfrm>
              <a:off x="4887" y="10678"/>
              <a:ext cx="2042" cy="3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7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16*GPON ports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92250" y="165100"/>
            <a:ext cx="4773930" cy="4773930"/>
            <a:chOff x="14917" y="260"/>
            <a:chExt cx="7518" cy="7518"/>
          </a:xfrm>
        </p:grpSpPr>
        <p:pic>
          <p:nvPicPr>
            <p:cNvPr id="2" name="图片 1" descr="CSMUX201-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17" y="260"/>
              <a:ext cx="7519" cy="7519"/>
            </a:xfrm>
            <a:prstGeom prst="rect">
              <a:avLst/>
            </a:prstGeom>
          </p:spPr>
        </p:pic>
        <p:sp>
          <p:nvSpPr>
            <p:cNvPr id="82" name="文本框 81"/>
            <p:cNvSpPr txBox="1"/>
            <p:nvPr/>
          </p:nvSpPr>
          <p:spPr>
            <a:xfrm>
              <a:off x="18085" y="1460"/>
              <a:ext cx="151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Tx/>
                <a:buSzTx/>
                <a:buFontTx/>
              </a:pPr>
              <a:r>
                <a:rPr lang="en-US" altLang="zh-CN" sz="1000" dirty="0">
                  <a:solidFill>
                    <a:srgbClr val="FE69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CSMUX201</a:t>
              </a:r>
              <a:endPara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cxnSp>
          <p:nvCxnSpPr>
            <p:cNvPr id="102" name="直接连接符 101"/>
            <p:cNvCxnSpPr/>
            <p:nvPr/>
          </p:nvCxnSpPr>
          <p:spPr>
            <a:xfrm flipH="1" flipV="1">
              <a:off x="18328" y="2708"/>
              <a:ext cx="10" cy="1080"/>
            </a:xfrm>
            <a:prstGeom prst="line">
              <a:avLst/>
            </a:prstGeom>
            <a:ln>
              <a:solidFill>
                <a:srgbClr val="F46D4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文本框 102"/>
            <p:cNvSpPr txBox="1"/>
            <p:nvPr/>
          </p:nvSpPr>
          <p:spPr>
            <a:xfrm>
              <a:off x="17664" y="2306"/>
              <a:ext cx="1264" cy="3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MicroSD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18331" y="2060"/>
              <a:ext cx="1264" cy="3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USB-COM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9390" y="2306"/>
              <a:ext cx="1264" cy="3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USB3.0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  <p:cxnSp>
          <p:nvCxnSpPr>
            <p:cNvPr id="108" name="直接连接符 107"/>
            <p:cNvCxnSpPr>
              <a:endCxn id="109" idx="1"/>
            </p:cNvCxnSpPr>
            <p:nvPr/>
          </p:nvCxnSpPr>
          <p:spPr>
            <a:xfrm flipV="1">
              <a:off x="19916" y="4466"/>
              <a:ext cx="1304" cy="0"/>
            </a:xfrm>
            <a:prstGeom prst="line">
              <a:avLst/>
            </a:prstGeom>
            <a:ln>
              <a:solidFill>
                <a:srgbClr val="F46D4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本框 108"/>
            <p:cNvSpPr txBox="1"/>
            <p:nvPr/>
          </p:nvSpPr>
          <p:spPr>
            <a:xfrm>
              <a:off x="21159" y="4273"/>
              <a:ext cx="877" cy="3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AUX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  <p:cxnSp>
          <p:nvCxnSpPr>
            <p:cNvPr id="110" name="直接连接符 109"/>
            <p:cNvCxnSpPr/>
            <p:nvPr/>
          </p:nvCxnSpPr>
          <p:spPr>
            <a:xfrm>
              <a:off x="18963" y="4732"/>
              <a:ext cx="0" cy="480"/>
            </a:xfrm>
            <a:prstGeom prst="line">
              <a:avLst/>
            </a:prstGeom>
            <a:ln>
              <a:solidFill>
                <a:srgbClr val="F46D4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文本框 110"/>
            <p:cNvSpPr txBox="1"/>
            <p:nvPr/>
          </p:nvSpPr>
          <p:spPr>
            <a:xfrm>
              <a:off x="17723" y="5098"/>
              <a:ext cx="3131" cy="5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buClrTx/>
                <a:buSzTx/>
                <a:buFontTx/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1×40/50/100GE(QSFP28)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  <a:p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 rot="0">
              <a:off x="17166" y="4716"/>
              <a:ext cx="1259" cy="856"/>
              <a:chOff x="3190" y="2696"/>
              <a:chExt cx="2246" cy="1282"/>
            </a:xfrm>
          </p:grpSpPr>
          <p:cxnSp>
            <p:nvCxnSpPr>
              <p:cNvPr id="86" name="直接连接符 85"/>
              <p:cNvCxnSpPr/>
              <p:nvPr/>
            </p:nvCxnSpPr>
            <p:spPr>
              <a:xfrm>
                <a:off x="3190" y="2711"/>
                <a:ext cx="0" cy="548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5424" y="2696"/>
                <a:ext cx="12" cy="563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3192" y="3260"/>
                <a:ext cx="2234" cy="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4307" y="3290"/>
                <a:ext cx="0" cy="688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文本框 89"/>
            <p:cNvSpPr txBox="1"/>
            <p:nvPr/>
          </p:nvSpPr>
          <p:spPr>
            <a:xfrm>
              <a:off x="15910" y="5614"/>
              <a:ext cx="4455" cy="3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3*GE(SFP)/10GE(SFP+)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flipV="1">
              <a:off x="19144" y="2420"/>
              <a:ext cx="13" cy="1440"/>
            </a:xfrm>
            <a:prstGeom prst="line">
              <a:avLst/>
            </a:prstGeom>
            <a:ln>
              <a:solidFill>
                <a:srgbClr val="F46D4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 flipV="1">
              <a:off x="19916" y="2708"/>
              <a:ext cx="10" cy="1080"/>
            </a:xfrm>
            <a:prstGeom prst="line">
              <a:avLst/>
            </a:prstGeom>
            <a:ln>
              <a:solidFill>
                <a:srgbClr val="F46D4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717550" y="5118100"/>
            <a:ext cx="6793865" cy="7556500"/>
            <a:chOff x="25582" y="6118"/>
            <a:chExt cx="10664" cy="11900"/>
          </a:xfrm>
        </p:grpSpPr>
        <p:pic>
          <p:nvPicPr>
            <p:cNvPr id="129" name="图片 128" descr="CBXG16C01-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82" y="6118"/>
              <a:ext cx="10664" cy="11900"/>
            </a:xfrm>
            <a:prstGeom prst="rect">
              <a:avLst/>
            </a:prstGeom>
          </p:spPr>
        </p:pic>
        <p:sp>
          <p:nvSpPr>
            <p:cNvPr id="130" name="文本框 129"/>
            <p:cNvSpPr txBox="1"/>
            <p:nvPr/>
          </p:nvSpPr>
          <p:spPr>
            <a:xfrm>
              <a:off x="30162" y="10949"/>
              <a:ext cx="1510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Tx/>
                <a:buSzTx/>
                <a:buFontTx/>
              </a:pPr>
              <a:r>
                <a:rPr lang="en-US" altLang="zh-CN" sz="1000" dirty="0">
                  <a:solidFill>
                    <a:srgbClr val="FE69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CBXG16C01</a:t>
              </a:r>
              <a:endPara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131" name="组合 130"/>
            <p:cNvGrpSpPr/>
            <p:nvPr/>
          </p:nvGrpSpPr>
          <p:grpSpPr>
            <a:xfrm rot="0">
              <a:off x="27546" y="12617"/>
              <a:ext cx="6536" cy="704"/>
              <a:chOff x="3190" y="2696"/>
              <a:chExt cx="2234" cy="704"/>
            </a:xfrm>
          </p:grpSpPr>
          <p:cxnSp>
            <p:nvCxnSpPr>
              <p:cNvPr id="132" name="直接连接符 131"/>
              <p:cNvCxnSpPr/>
              <p:nvPr/>
            </p:nvCxnSpPr>
            <p:spPr>
              <a:xfrm>
                <a:off x="3190" y="2711"/>
                <a:ext cx="0" cy="324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>
                <a:off x="5424" y="2696"/>
                <a:ext cx="0" cy="324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>
              <a:xfrm>
                <a:off x="3190" y="3020"/>
                <a:ext cx="2234" cy="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4307" y="3020"/>
                <a:ext cx="0" cy="38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文本框 135"/>
            <p:cNvSpPr txBox="1"/>
            <p:nvPr/>
          </p:nvSpPr>
          <p:spPr>
            <a:xfrm>
              <a:off x="28866" y="13323"/>
              <a:ext cx="4222" cy="3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7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16*GPON&amp;XG(S)-PON Combo PON ports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654050" y="3366135"/>
            <a:ext cx="6635750" cy="7305040"/>
            <a:chOff x="790" y="5661"/>
            <a:chExt cx="10450" cy="11504"/>
          </a:xfrm>
        </p:grpSpPr>
        <p:pic>
          <p:nvPicPr>
            <p:cNvPr id="138" name="图片 137" descr="CBXG08C01-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" y="5661"/>
              <a:ext cx="10450" cy="11505"/>
            </a:xfrm>
            <a:prstGeom prst="rect">
              <a:avLst/>
            </a:prstGeom>
          </p:spPr>
        </p:pic>
        <p:sp>
          <p:nvSpPr>
            <p:cNvPr id="139" name="文本框 138"/>
            <p:cNvSpPr txBox="1"/>
            <p:nvPr/>
          </p:nvSpPr>
          <p:spPr>
            <a:xfrm>
              <a:off x="5471" y="10127"/>
              <a:ext cx="1481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ClrTx/>
                <a:buSzTx/>
                <a:buFontTx/>
              </a:pPr>
              <a:r>
                <a:rPr lang="en-US" altLang="zh-CN" sz="1000" dirty="0">
                  <a:solidFill>
                    <a:srgbClr val="FE69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CBXG08C01</a:t>
              </a:r>
              <a:endPara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140" name="组合 139"/>
            <p:cNvGrpSpPr/>
            <p:nvPr/>
          </p:nvGrpSpPr>
          <p:grpSpPr>
            <a:xfrm rot="0">
              <a:off x="2940" y="11795"/>
              <a:ext cx="6411" cy="704"/>
              <a:chOff x="3190" y="2696"/>
              <a:chExt cx="2234" cy="704"/>
            </a:xfrm>
          </p:grpSpPr>
          <p:cxnSp>
            <p:nvCxnSpPr>
              <p:cNvPr id="141" name="直接连接符 140"/>
              <p:cNvCxnSpPr/>
              <p:nvPr/>
            </p:nvCxnSpPr>
            <p:spPr>
              <a:xfrm>
                <a:off x="3190" y="2711"/>
                <a:ext cx="0" cy="324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接连接符 141"/>
              <p:cNvCxnSpPr/>
              <p:nvPr/>
            </p:nvCxnSpPr>
            <p:spPr>
              <a:xfrm>
                <a:off x="5424" y="2696"/>
                <a:ext cx="0" cy="324"/>
              </a:xfrm>
              <a:prstGeom prst="line">
                <a:avLst/>
              </a:prstGeom>
              <a:ln>
                <a:solidFill>
                  <a:srgbClr val="F46D43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直接连接符 142"/>
              <p:cNvCxnSpPr/>
              <p:nvPr/>
            </p:nvCxnSpPr>
            <p:spPr>
              <a:xfrm>
                <a:off x="3190" y="3020"/>
                <a:ext cx="2234" cy="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直接连接符 143"/>
              <p:cNvCxnSpPr/>
              <p:nvPr/>
            </p:nvCxnSpPr>
            <p:spPr>
              <a:xfrm>
                <a:off x="4307" y="3020"/>
                <a:ext cx="0" cy="380"/>
              </a:xfrm>
              <a:prstGeom prst="line">
                <a:avLst/>
              </a:prstGeom>
              <a:ln>
                <a:solidFill>
                  <a:srgbClr val="F46D4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5" name="文本框 144"/>
            <p:cNvSpPr txBox="1"/>
            <p:nvPr/>
          </p:nvSpPr>
          <p:spPr>
            <a:xfrm>
              <a:off x="4235" y="12501"/>
              <a:ext cx="4141" cy="3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en-US" altLang="zh-CN" sz="7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+mn-ea"/>
                </a:rPr>
                <a:t>8*GPON&amp;XG(S)-PON Combo PON ports</a:t>
              </a:r>
              <a:endPara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endParaRPr>
            </a:p>
          </p:txBody>
        </p:sp>
      </p:grpSp>
      <p:sp>
        <p:nvSpPr>
          <p:cNvPr id="167" name="object 4"/>
          <p:cNvSpPr txBox="1"/>
          <p:nvPr/>
        </p:nvSpPr>
        <p:spPr>
          <a:xfrm>
            <a:off x="577850" y="812165"/>
            <a:ext cx="2181225" cy="241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Interface</a:t>
            </a: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 of CSMU Card: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68" name="object 4"/>
          <p:cNvSpPr txBox="1"/>
          <p:nvPr/>
        </p:nvSpPr>
        <p:spPr>
          <a:xfrm>
            <a:off x="628650" y="3975100"/>
            <a:ext cx="2181225" cy="241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Interfaces of Service Card: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5989320" y="8242300"/>
            <a:ext cx="25190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None/>
            </a:pPr>
            <a:r>
              <a: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*coming soon</a:t>
            </a:r>
            <a:endParaRPr lang="en-US" altLang="zh-CN" sz="1000" dirty="0">
              <a:solidFill>
                <a:srgbClr val="FE69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DX201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7690" y="622300"/>
            <a:ext cx="3625850" cy="4139565"/>
          </a:xfrm>
          <a:prstGeom prst="rect">
            <a:avLst/>
          </a:prstGeom>
        </p:spPr>
      </p:pic>
      <p:sp>
        <p:nvSpPr>
          <p:cNvPr id="167" name="object 4"/>
          <p:cNvSpPr txBox="1"/>
          <p:nvPr/>
        </p:nvSpPr>
        <p:spPr>
          <a:xfrm>
            <a:off x="577850" y="812165"/>
            <a:ext cx="2181225" cy="241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Interfaces of Power Card: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9" name="object 4"/>
          <p:cNvSpPr txBox="1"/>
          <p:nvPr/>
        </p:nvSpPr>
        <p:spPr>
          <a:xfrm>
            <a:off x="654050" y="6337300"/>
            <a:ext cx="2181225" cy="24193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p>
            <a:pPr marL="12065" indent="0">
              <a:lnSpc>
                <a:spcPct val="100000"/>
              </a:lnSpc>
              <a:spcBef>
                <a:spcPts val="360"/>
              </a:spcBef>
              <a:buNone/>
              <a:tabLst>
                <a:tab pos="85090" algn="l"/>
              </a:tabLst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Interfaces of F</a:t>
            </a: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 Card: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178175" y="1308100"/>
            <a:ext cx="114998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PDX201</a:t>
            </a:r>
            <a:endParaRPr lang="en-US" altLang="zh-CN" sz="1000" dirty="0">
              <a:solidFill>
                <a:srgbClr val="FE69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8" name="直接连接符 7"/>
          <p:cNvCxnSpPr>
            <a:endCxn id="53" idx="0"/>
          </p:cNvCxnSpPr>
          <p:nvPr/>
        </p:nvCxnSpPr>
        <p:spPr>
          <a:xfrm>
            <a:off x="3590925" y="3094990"/>
            <a:ext cx="6350" cy="321310"/>
          </a:xfrm>
          <a:prstGeom prst="line">
            <a:avLst/>
          </a:prstGeom>
          <a:ln>
            <a:solidFill>
              <a:srgbClr val="F46D4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3178175" y="3416300"/>
            <a:ext cx="838200" cy="217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DC 48V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  <p:pic>
        <p:nvPicPr>
          <p:cNvPr id="10" name="图片 9" descr="FX20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150" y="5880100"/>
            <a:ext cx="4591685" cy="4591685"/>
          </a:xfrm>
          <a:prstGeom prst="rect">
            <a:avLst/>
          </a:prstGeom>
        </p:spPr>
      </p:pic>
      <p:pic>
        <p:nvPicPr>
          <p:cNvPr id="11" name="图片 10" descr="FX201-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5275" y="6032500"/>
            <a:ext cx="4498975" cy="49936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219450" y="3782060"/>
            <a:ext cx="114998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PAX201</a:t>
            </a:r>
            <a:endParaRPr lang="en-US" altLang="zh-CN" sz="1000" dirty="0">
              <a:solidFill>
                <a:srgbClr val="FE69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87650" y="7023100"/>
            <a:ext cx="114998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l">
              <a:buClrTx/>
              <a:buSzTx/>
              <a:buFontTx/>
            </a:pPr>
            <a:r>
              <a:rPr lang="en-US" altLang="zh-CN" sz="1000" dirty="0">
                <a:solidFill>
                  <a:srgbClr val="FE69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FX201</a:t>
            </a:r>
            <a:endParaRPr lang="en-US" altLang="zh-CN" sz="1000" dirty="0">
              <a:solidFill>
                <a:srgbClr val="FE69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PAX201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010" y="3959860"/>
            <a:ext cx="2563495" cy="214503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3590925" y="5849620"/>
            <a:ext cx="0" cy="205740"/>
          </a:xfrm>
          <a:prstGeom prst="line">
            <a:avLst/>
          </a:prstGeom>
          <a:ln>
            <a:solidFill>
              <a:srgbClr val="F46D4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178175" y="6099810"/>
            <a:ext cx="838200" cy="217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en-US" altLang="zh-CN" sz="7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+mn-ea"/>
              </a:rPr>
              <a:t>AC 100-240V</a:t>
            </a:r>
            <a:endParaRPr lang="en-US" altLang="zh-CN" sz="7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25348" y="469902"/>
            <a:ext cx="3246120" cy="22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Specifications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表格 32"/>
          <p:cNvGraphicFramePr/>
          <p:nvPr>
            <p:custDataLst>
              <p:tags r:id="rId1"/>
            </p:custDataLst>
          </p:nvPr>
        </p:nvGraphicFramePr>
        <p:xfrm>
          <a:off x="479743" y="805815"/>
          <a:ext cx="6597017" cy="8365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8760"/>
                <a:gridCol w="1835786"/>
                <a:gridCol w="3252471"/>
              </a:tblGrid>
              <a:tr h="187325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altLang="en-US" sz="900" b="1">
                        <a:latin typeface="Arial" panose="020B0604020202020204" pitchFamily="34" charset="0"/>
                        <a:ea typeface="Times New Roman" panose="0202060305040502030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V5600X2</a:t>
                      </a:r>
                      <a:endParaRPr lang="en-US" altLang="en-US" sz="900" b="1"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Chassis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Rack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19</a:t>
                      </a: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Inch Standard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Dimension(L*W*H)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442*299*88.9mm(Without mounting ears)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row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Weight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Full of cards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10.6kg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Chassis only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5kg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Working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Temperature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-</a:t>
                      </a:r>
                      <a:r>
                        <a:rPr lang="en-US" altLang="zh-CN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2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0°C ~+</a:t>
                      </a:r>
                      <a:r>
                        <a:rPr lang="en-US" altLang="zh-CN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60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°C</a:t>
                      </a:r>
                      <a:endParaRPr lang="en-US" altLang="zh-CN" sz="900" b="0" kern="1200" spc="-10" dirty="0">
                        <a:solidFill>
                          <a:srgbClr val="30302F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Working Humidity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5</a:t>
                      </a: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%~</a:t>
                      </a:r>
                      <a:r>
                        <a:rPr lang="en-US" altLang="zh-CN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9</a:t>
                      </a: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5%(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non-cond</a:t>
                      </a: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ensing)</a:t>
                      </a:r>
                      <a:endParaRPr lang="en-US" altLang="zh-CN" sz="900" b="0" kern="1200" spc="-10" dirty="0">
                        <a:solidFill>
                          <a:srgbClr val="30302F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Storage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Temperature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-40</a:t>
                      </a: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~</a:t>
                      </a: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+</a:t>
                      </a:r>
                      <a:r>
                        <a:rPr lang="en-US" altLang="zh-CN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70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°C</a:t>
                      </a:r>
                      <a:endParaRPr lang="en-US" altLang="zh-CN" sz="900" b="0" kern="1200" spc="-10" dirty="0">
                        <a:solidFill>
                          <a:srgbClr val="30302F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Storage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Humidity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5%~95%(</a:t>
                      </a:r>
                      <a:r>
                        <a:rPr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non-cond</a:t>
                      </a:r>
                      <a:r>
                        <a:rPr lang="en-US" sz="900" spc="-10" dirty="0">
                          <a:solidFill>
                            <a:srgbClr val="30302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ensing)</a:t>
                      </a:r>
                      <a:endParaRPr lang="en-US" altLang="zh-CN" sz="900" b="0" kern="1200" spc="-10" dirty="0">
                        <a:solidFill>
                          <a:srgbClr val="30302F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row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Power </a:t>
                      </a: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upply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DC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-48V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AC</a:t>
                      </a:r>
                      <a:endParaRPr lang="en-US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100~240VAC, 50/60Hz</a:t>
                      </a:r>
                      <a:endParaRPr lang="en-US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Backplane Bandwidth (Gbps)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1700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035">
                <a:tc grid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CSMU Card: </a:t>
                      </a: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CSMUX201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rowSpan="3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Uplink Port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SFP(GE)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/SFP+(10GE)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3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QSFP28(</a:t>
                      </a: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40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GE/50GE/100GE)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194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Management Ports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1*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AUX(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10/100/1000BASE-T out-band port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)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, 1*MicroSD port, 1*USB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-COM, 1*USB3.0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Slot position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Slot 5-6</a:t>
                      </a:r>
                      <a:endParaRPr lang="en-US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grid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900" kern="1200" dirty="0">
                          <a:latin typeface="Arial" panose="020B0604020202020204" pitchFamily="34" charset="0"/>
                          <a:sym typeface="+mn-ea"/>
                        </a:rPr>
                        <a:t>Service Card: CBG1601</a:t>
                      </a:r>
                      <a:endParaRPr lang="en-US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685">
                <a:tc rowSpan="3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GPON 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 Port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16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Physical Interface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 Slots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05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Connector Type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Class C+++/C++++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rowSpan="7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PON Port Specification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Class 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C++++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module)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Transmission Distance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20KM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00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PON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ort </a:t>
                      </a: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</a:t>
                      </a: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peed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Upstream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: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1.244Gbps,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Downstream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: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2.488Gbps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Wavelength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Upstream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: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1310nm ,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Downstream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: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1490nm</a:t>
                      </a:r>
                      <a:endParaRPr lang="en-US" altLang="zh-CN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Connector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SC/UPC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TX Power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+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9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~+1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3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dBm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Rx Sensitivity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≤ -3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3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dBm</a:t>
                      </a:r>
                      <a:endParaRPr lang="en-US" sz="900" kern="1200" spc="10" dirty="0">
                        <a:solidFill>
                          <a:srgbClr val="31313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2875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Saturation Optical Power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-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8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dBm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Slot position</a:t>
                      </a:r>
                      <a:endParaRPr lang="zh-CN" altLang="en-US" sz="90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Slot 1-2</a:t>
                      </a:r>
                      <a:endParaRPr lang="en-US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grid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Service Card: </a:t>
                      </a: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CBXG08C01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rowSpan="3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GPON&amp;XG(S)-PON Combo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</a:t>
                      </a: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ort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endParaRPr lang="zh-CN" alt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8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Physical Interface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SFP+ Slots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Connector Type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N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2_C+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rowSpan="7"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GPON&amp;XG(S)-PON Combo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Port Specification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(N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2_C+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module)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Transmission Distance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20KM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48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XG(S)-PON Port Speed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GPON: Upstream1.244Gbps, Downstream 2.488Gbps</a:t>
                      </a:r>
                      <a:endParaRPr 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XG-PON: Upstream 2.488Gbps, Downstream 9.953Gbps</a:t>
                      </a:r>
                      <a:endParaRPr 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XGS-PON: Upstream 9.953Gbps, Downstream 9.953Gbps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Wavelength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GPON: Upstream 1310nm , Downstream 1490nm</a:t>
                      </a:r>
                      <a:endParaRPr 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XG(S)-PON: Upstream 1270nm , Downstream 1577nm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Connector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SC/UPC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 Power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GPON: +3dBm ~ +7dBm , XG(S)PON: +4dBm ~ +7dBm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 Sensitivity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XGS-PON: -28dBm , XG-PON: -29.5dBm , GPON: -32dBm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Saturation Optical Power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XGS-PON: -7dBm , XG-PON: -9dBm , GPON: -12dBm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Slot position</a:t>
                      </a:r>
                      <a:endParaRPr lang="zh-CN" altLang="en-US" sz="90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Slot 1-2</a:t>
                      </a:r>
                      <a:endParaRPr lang="en-US" altLang="en-US" sz="900" b="0" kern="120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gridSpan="3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Service Card: </a:t>
                      </a: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CBXG16C01</a:t>
                      </a:r>
                      <a:endParaRPr lang="zh-CN" altLang="en-US" sz="90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rowSpan="3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GPON&amp;XG(S)-PON Combo 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</a:t>
                      </a: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ort</a:t>
                      </a:r>
                      <a:r>
                        <a:rPr lang="en-US" altLang="zh-CN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endParaRPr lang="zh-CN" altLang="en-US" sz="90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QTY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16</a:t>
                      </a:r>
                      <a:endParaRPr lang="en-US"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Physical Interface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SFP+ Slots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b="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Connector Type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N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2_C+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rowSpan="7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GPON&amp;XG(S)-PON Combo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Port Specification</a:t>
                      </a:r>
                      <a:endParaRPr sz="900" b="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(N</a:t>
                      </a:r>
                      <a:r>
                        <a:rPr 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2_C+</a:t>
                      </a:r>
                      <a:r>
                        <a:rPr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 module)</a:t>
                      </a:r>
                      <a:endParaRPr lang="zh-CN" altLang="en-US" sz="90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Transmission Distance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20KM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XG(S)-PON Port Speed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GPON: Upstream1.244Gbps, Downstream 2.488Gbps</a:t>
                      </a:r>
                      <a:endParaRPr 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XG-PON: Upstream 2.488Gbps, Downstream 9.953Gbps</a:t>
                      </a:r>
                      <a:endParaRPr 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XGS-PON: Upstream 9.953Gbps, Downstream 9.953Gbps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Wavelength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GPON: Upstream 1310nm , Downstream 1490nm</a:t>
                      </a:r>
                      <a:endParaRPr 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XG(S)-PON: Upstream 1270nm , Downstream 1577nm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Connector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SC/UPC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 Power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GPON: +3dBm ~ +7dBm , XG(S)PON: +4dBm ~ +7dBm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 Sensitivity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XGS-PON: -28dBm , XG-PON: -29.5dBm , GPON: -32dBm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v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Saturation Optical Power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900" b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XGS-PON: -7dBm , XG-PON: -9dBm , GPON: -12dBm</a:t>
                      </a:r>
                      <a:endParaRPr lang="en-US" altLang="en-US" sz="900" b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">
                <a:tc gridSpan="2"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kern="1200" spc="1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  <a:sym typeface="+mn-ea"/>
                        </a:rPr>
                        <a:t>Slot position</a:t>
                      </a:r>
                      <a:endParaRPr lang="zh-CN" altLang="en-US" sz="900" kern="1200" spc="1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68580" marR="68580" marT="0" marB="0" anchor="ctr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altLang="en-US" sz="900" kern="1200" dirty="0">
                          <a:latin typeface="Arial" panose="020B0604020202020204" pitchFamily="34" charset="0"/>
                          <a:sym typeface="+mn-ea"/>
                        </a:rPr>
                        <a:t>Slot 1-2</a:t>
                      </a:r>
                      <a:endParaRPr lang="en-US" altLang="en-US" sz="900" b="0" kern="1200" dirty="0">
                        <a:solidFill>
                          <a:srgbClr val="31313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8580" marR="68580" marT="0" marB="0" vert="horz" anchor="ctr" anchorCtr="0">
                    <a:lnL w="6350">
                      <a:solidFill>
                        <a:schemeClr val="tx1"/>
                      </a:solidFill>
                      <a:prstDash val="solid"/>
                    </a:lnL>
                    <a:lnR w="6350">
                      <a:solidFill>
                        <a:schemeClr val="tx1"/>
                      </a:solidFill>
                      <a:prstDash val="solid"/>
                    </a:lnR>
                    <a:lnT w="6350">
                      <a:solidFill>
                        <a:schemeClr val="tx1"/>
                      </a:solidFill>
                      <a:prstDash val="solid"/>
                    </a:lnT>
                    <a:lnB w="63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3" name="object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53415" y="7937500"/>
          <a:ext cx="6249765" cy="2363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7530"/>
                <a:gridCol w="1447530"/>
                <a:gridCol w="3354705"/>
              </a:tblGrid>
              <a:tr h="23685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  <a:buClrTx/>
                        <a:buSzTx/>
                        <a:buFontTx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Name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1778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Product </a:t>
                      </a:r>
                      <a:r>
                        <a:rPr lang="en-US"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D</a:t>
                      </a: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escription</a:t>
                      </a:r>
                      <a:endParaRPr lang="zh-CN" altLang="en-US"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1778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S</a:t>
                      </a:r>
                      <a:r>
                        <a:rPr sz="900" spc="25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pecific</a:t>
                      </a:r>
                      <a:endParaRPr sz="900" spc="25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3175">
                      <a:solidFill>
                        <a:srgbClr val="414042"/>
                      </a:solidFill>
                      <a:prstDash val="solid"/>
                    </a:lnT>
                    <a:lnB w="6350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51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V</a:t>
                      </a: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5600X2 chassis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Chassis of OLT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451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en-US" sz="850" dirty="0">
                          <a:latin typeface="Arial" panose="020B0604020202020204" pitchFamily="34" charset="0"/>
                          <a:sym typeface="Arial" panose="020B0604020202020204" pitchFamily="34" charset="0"/>
                        </a:rPr>
                        <a:t>CSMUX201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宋体" panose="02010600030101010101" pitchFamily="2" charset="-122"/>
                        </a:rPr>
                        <a:t>CSMU Card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1*40/50/100GE(QSFP28)+3*GE(SFP)/10GE(SFP+)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+1*AUX+1*MicroSD+1*USB-COM+1*USB3.0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451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latin typeface="Arial" panose="020B0604020202020204" pitchFamily="34" charset="0"/>
                          <a:sym typeface="Arial" panose="020B0604020202020204" pitchFamily="34" charset="0"/>
                        </a:rPr>
                        <a:t>CBG1601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宋体" panose="02010600030101010101" pitchFamily="2" charset="-122"/>
                        </a:rPr>
                        <a:t>Service Card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16*GPON ports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850" dirty="0">
                          <a:latin typeface="Arial" panose="020B0604020202020204" pitchFamily="34" charset="0"/>
                          <a:sym typeface="Arial" panose="020B0604020202020204" pitchFamily="34" charset="0"/>
                        </a:rPr>
                        <a:t>CBXG08C01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宋体" panose="02010600030101010101" pitchFamily="2" charset="-122"/>
                        </a:rPr>
                        <a:t>Service Card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8*GPON&amp;XG(S)-PON Combo PON ports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en-US" sz="850" dirty="0">
                          <a:latin typeface="Arial" panose="020B0604020202020204" pitchFamily="34" charset="0"/>
                          <a:sym typeface="Arial" panose="020B0604020202020204" pitchFamily="34" charset="0"/>
                        </a:rPr>
                        <a:t>CBXG16C01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31313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sym typeface="宋体" panose="02010600030101010101" pitchFamily="2" charset="-122"/>
                        </a:rPr>
                        <a:t>Service Card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16*GPON&amp;XG(S)-PON Combo PON ports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850" kern="1200" dirty="0">
                          <a:latin typeface="Arial" panose="020B0604020202020204" pitchFamily="34" charset="0"/>
                          <a:sym typeface="+mn-ea"/>
                        </a:rPr>
                        <a:t>PDX201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Power Supply Card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 -48V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850" kern="1200" dirty="0">
                          <a:latin typeface="Arial" panose="020B0604020202020204" pitchFamily="34" charset="0"/>
                          <a:sym typeface="+mn-ea"/>
                        </a:rPr>
                        <a:t>PAX201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+mn-ea"/>
                        </a:rPr>
                        <a:t>Power Supply Card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 220V, 50/60Hz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2590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FX201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Fan tray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107950" algn="ctr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en-US" altLang="zh-CN" sz="850" dirty="0">
                          <a:solidFill>
                            <a:srgbClr val="41404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endParaRPr lang="en-US" altLang="zh-CN" sz="850" dirty="0">
                        <a:solidFill>
                          <a:srgbClr val="41404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3815" marB="0" anchor="ctr">
                    <a:lnL w="3175">
                      <a:solidFill>
                        <a:srgbClr val="414042"/>
                      </a:solidFill>
                      <a:prstDash val="solid"/>
                    </a:lnL>
                    <a:lnR w="3175">
                      <a:solidFill>
                        <a:srgbClr val="414042"/>
                      </a:solidFill>
                      <a:prstDash val="solid"/>
                    </a:lnR>
                    <a:lnT w="6350">
                      <a:solidFill>
                        <a:srgbClr val="414042"/>
                      </a:solidFill>
                      <a:prstDash val="solid"/>
                    </a:lnT>
                    <a:lnB w="3175">
                      <a:solidFill>
                        <a:srgbClr val="41404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object 19"/>
          <p:cNvSpPr txBox="1"/>
          <p:nvPr/>
        </p:nvSpPr>
        <p:spPr>
          <a:xfrm>
            <a:off x="425450" y="7632702"/>
            <a:ext cx="1955164" cy="151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414042"/>
                </a:solidFill>
                <a:latin typeface="Arial" panose="020B0604020202020204"/>
                <a:cs typeface="Arial" panose="020B0604020202020204"/>
              </a:rPr>
              <a:t>Ordering Information:</a:t>
            </a:r>
            <a:endParaRPr sz="900" b="1" dirty="0">
              <a:solidFill>
                <a:srgbClr val="414042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3"/>
          <p:cNvSpPr txBox="1"/>
          <p:nvPr/>
        </p:nvSpPr>
        <p:spPr>
          <a:xfrm>
            <a:off x="394868" y="469902"/>
            <a:ext cx="3246120" cy="227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L="12700" marR="5080">
              <a:lnSpc>
                <a:spcPct val="117000"/>
              </a:lnSpc>
              <a:spcBef>
                <a:spcPts val="100"/>
              </a:spcBef>
            </a:pPr>
            <a:r>
              <a: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Specifications</a:t>
            </a:r>
            <a:endParaRPr lang="en-US" sz="1200" b="1" spc="-25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5455" y="850900"/>
            <a:ext cx="6750050" cy="5720080"/>
            <a:chOff x="632" y="10220"/>
            <a:chExt cx="10630" cy="9008"/>
          </a:xfrm>
        </p:grpSpPr>
        <p:sp>
          <p:nvSpPr>
            <p:cNvPr id="4" name="object 10"/>
            <p:cNvSpPr txBox="1"/>
            <p:nvPr/>
          </p:nvSpPr>
          <p:spPr>
            <a:xfrm>
              <a:off x="632" y="10220"/>
              <a:ext cx="3316" cy="293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36830" fontAlgn="auto">
                <a:lnSpc>
                  <a:spcPct val="125000"/>
                </a:lnSpc>
                <a:spcBef>
                  <a:spcPts val="450"/>
                </a:spcBef>
              </a:pPr>
              <a:r>
                <a:rPr sz="900" b="1" dirty="0">
                  <a:solidFill>
                    <a:srgbClr val="30302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Management Function</a:t>
              </a:r>
              <a:endParaRPr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Telnet,CLI,WEB,SSH v2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Fan Group Control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Port Status monitoring and  configuration management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Online ONTconfiguration and  management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User management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Alarm management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5" name="object 10"/>
            <p:cNvSpPr txBox="1"/>
            <p:nvPr/>
          </p:nvSpPr>
          <p:spPr>
            <a:xfrm>
              <a:off x="4289" y="10220"/>
              <a:ext cx="3316" cy="179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44145" indent="-107950" algn="l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ACL and SNMP to configure  data packet filter flexibly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Specialized design for system  breakdown prevention to maintain  stable system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STP,RSTP,MSTP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6" name="object 8"/>
            <p:cNvSpPr txBox="1"/>
            <p:nvPr/>
          </p:nvSpPr>
          <p:spPr>
            <a:xfrm>
              <a:off x="632" y="13220"/>
              <a:ext cx="3190" cy="600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3970" fontAlgn="auto">
                <a:lnSpc>
                  <a:spcPct val="125000"/>
                </a:lnSpc>
                <a:spcBef>
                  <a:spcPts val="100"/>
                </a:spcBef>
              </a:pPr>
              <a:r>
                <a:rPr sz="900" b="1" dirty="0">
                  <a:solidFill>
                    <a:srgbClr val="3030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PON</a:t>
              </a:r>
              <a:r>
                <a:rPr lang="en-US" sz="900" b="1" dirty="0">
                  <a:solidFill>
                    <a:srgbClr val="3030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900" b="1" dirty="0">
                  <a:solidFill>
                    <a:srgbClr val="3030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Function</a:t>
              </a:r>
              <a:endParaRPr lang="en-US" sz="1200" b="1" spc="-25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-CONT</a:t>
              </a: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DBA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x-GEM</a:t>
              </a: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traffic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In compliant with ITU-T</a:t>
              </a: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G.</a:t>
              </a: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98</a:t>
              </a: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07(XGS-PON) </a:t>
              </a:r>
              <a:r>
                <a:rPr lang="en-US" altLang="zh-CN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, ITU-T G.987(XG-PON) and ITU-T984.x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Up to 20KM transmission Distance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Support data encryption, multi-cast, port  VLAN, etc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Support ONT auto-discovery/link  detection/remote upgrade of software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VLAN division and user separation  to avoid broadcast storm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power-off alarm function, easy  for link problem detection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broadcasting storm resistance  function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port isolation between  different ports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" name="object 10"/>
            <p:cNvSpPr txBox="1"/>
            <p:nvPr/>
          </p:nvSpPr>
          <p:spPr>
            <a:xfrm>
              <a:off x="4289" y="12140"/>
              <a:ext cx="3316" cy="702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208280" indent="-171450" algn="l" fontAlgn="auto">
                <a:lnSpc>
                  <a:spcPct val="125000"/>
                </a:lnSpc>
                <a:spcBef>
                  <a:spcPts val="450"/>
                </a:spcBef>
                <a:buClrTx/>
                <a:buSzTx/>
                <a:buNone/>
              </a:pPr>
              <a:r>
                <a:rPr sz="900" b="1" dirty="0">
                  <a:solidFill>
                    <a:srgbClr val="30302F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Layer2 Switch</a:t>
              </a:r>
              <a:endPara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32K Mac address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4096 VLANs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port VLAN 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VLAN translation and QinQ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storm control based on port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port isolation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port rate limitation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802.1D and 802.1W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static LACP,Dynamic LACP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QoS based on port, VID, TOS and MAC  address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Access control list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IEEE802.x flowcontrol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Port stability statistic and  monitoring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41275" algn="l" fontAlgn="auto">
                <a:lnSpc>
                  <a:spcPct val="125000"/>
                </a:lnSpc>
                <a:spcBef>
                  <a:spcPts val="175"/>
                </a:spcBef>
                <a:buClrTx/>
                <a:buSzTx/>
                <a:buFontTx/>
              </a:pPr>
              <a:r>
                <a:rPr sz="800" b="1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uFillTx/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Layer 3 Route</a:t>
              </a:r>
              <a:endParaRPr sz="800" b="1" spc="-10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ARP proxy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H</a:t>
              </a: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ardware Host Routes</a:t>
              </a: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: </a:t>
              </a:r>
              <a:r>
                <a:rPr lang="en-US" altLang="zh-CN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IPv4 32K, IPv6 16K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H</a:t>
              </a: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ardware Subnet Routes</a:t>
              </a: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: </a:t>
              </a:r>
              <a:r>
                <a:rPr lang="en-US" altLang="zh-CN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IPv4 24K, IPv6 12K</a:t>
              </a:r>
              <a:endParaRPr lang="en-US" altLang="zh-CN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8" name="object 10"/>
            <p:cNvSpPr txBox="1"/>
            <p:nvPr/>
          </p:nvSpPr>
          <p:spPr>
            <a:xfrm>
              <a:off x="7946" y="10220"/>
              <a:ext cx="3316" cy="125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Radius,Tacacs+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IP source guard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static route ,dynamic route RIP v1/v2,RIPng and OSPF v2/v3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9" name="object 10"/>
            <p:cNvSpPr txBox="1"/>
            <p:nvPr/>
          </p:nvSpPr>
          <p:spPr>
            <a:xfrm>
              <a:off x="7946" y="11540"/>
              <a:ext cx="3316" cy="660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p>
              <a:pPr marL="41275" algn="l" fontAlgn="auto">
                <a:lnSpc>
                  <a:spcPct val="125000"/>
                </a:lnSpc>
                <a:spcBef>
                  <a:spcPts val="175"/>
                </a:spcBef>
                <a:buClrTx/>
                <a:buSzTx/>
                <a:buFontTx/>
              </a:pPr>
              <a:r>
                <a:rPr sz="900" b="1" dirty="0">
                  <a:solidFill>
                    <a:srgbClr val="30302F"/>
                  </a:solidFill>
                  <a:uFillTx/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IPv6</a:t>
              </a:r>
              <a:endParaRPr sz="900" b="1" dirty="0">
                <a:solidFill>
                  <a:srgbClr val="30302F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NDP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IPv6 Ping,IPv6 Telnet,IPv6 routing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ACL based on source IPv6 address,  destination IPv6 address, L4 port, protocol  type, etc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700" fontAlgn="auto">
                <a:lnSpc>
                  <a:spcPct val="125000"/>
                </a:lnSpc>
                <a:spcBef>
                  <a:spcPts val="170"/>
                </a:spcBef>
              </a:pPr>
              <a:r>
                <a:rPr sz="900" b="1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Multicast</a:t>
              </a:r>
              <a:endParaRPr sz="900" b="1" dirty="0"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IGMP v1/v2, </a:t>
              </a: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IGMP snooping</a:t>
              </a: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/Proxy</a:t>
              </a:r>
              <a:endParaRPr lang="en-US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MLD v1 snooping/Proxy</a:t>
              </a:r>
              <a:endParaRPr lang="en-US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41275" indent="0" algn="l" fontAlgn="auto">
                <a:lnSpc>
                  <a:spcPct val="125000"/>
                </a:lnSpc>
                <a:spcBef>
                  <a:spcPts val="100"/>
                </a:spcBef>
                <a:buClrTx/>
                <a:buSzTx/>
                <a:buFontTx/>
              </a:pPr>
              <a:r>
                <a:rPr sz="900" b="1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uFillTx/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DHCP</a:t>
              </a:r>
              <a:endParaRPr sz="900" b="1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DHCP server,DHCP relay,DHCP snooping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DHCP option82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36195" indent="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None/>
                <a:tabLst>
                  <a:tab pos="107950" algn="l"/>
                  <a:tab pos="170180" algn="l"/>
                </a:tabLst>
              </a:pPr>
              <a:r>
                <a:rPr lang="en-US" sz="900" b="1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Security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power backup</a:t>
              </a:r>
              <a:endParaRPr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CSM 1+1 redundancy</a:t>
              </a:r>
              <a:endParaRPr lang="en-US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Type B PON protection</a:t>
              </a:r>
              <a:endParaRPr lang="en-US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144145" indent="-10795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Char char="•"/>
                <a:tabLst>
                  <a:tab pos="107950" algn="l"/>
                  <a:tab pos="170180" algn="l"/>
                </a:tabLst>
              </a:pPr>
              <a:r>
                <a:rPr lang="en-US" sz="900" spc="-10" dirty="0">
                  <a:solidFill>
                    <a:srgbClr val="30302F"/>
                  </a:solidFill>
                  <a:highlight>
                    <a:srgbClr val="000000">
                      <a:alpha val="0"/>
                    </a:srgbClr>
                  </a:highlight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Support IEEE 802.1x, AAA, Radius and Tacas+</a:t>
              </a:r>
              <a:endParaRPr lang="zh-CN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  <a:p>
              <a:pPr marL="36195" indent="0" algn="l" fontAlgn="auto">
                <a:lnSpc>
                  <a:spcPct val="125000"/>
                </a:lnSpc>
                <a:spcBef>
                  <a:spcPts val="400"/>
                </a:spcBef>
                <a:buClrTx/>
                <a:buSzTx/>
                <a:buFontTx/>
                <a:buNone/>
                <a:tabLst>
                  <a:tab pos="107950" algn="l"/>
                  <a:tab pos="170180" algn="l"/>
                </a:tabLst>
              </a:pPr>
              <a:endParaRPr lang="zh-CN" sz="900" spc="-10" dirty="0">
                <a:solidFill>
                  <a:srgbClr val="30302F"/>
                </a:solidFill>
                <a:highlight>
                  <a:srgbClr val="000000">
                    <a:alpha val="0"/>
                  </a:srgbClr>
                </a:highlight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11" name="object 21"/>
          <p:cNvSpPr txBox="1"/>
          <p:nvPr/>
        </p:nvSpPr>
        <p:spPr>
          <a:xfrm>
            <a:off x="654050" y="10375900"/>
            <a:ext cx="6487795" cy="14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solidFill>
                  <a:srgbClr val="808285"/>
                </a:solidFill>
                <a:latin typeface="Arial" panose="020B0604020202020204"/>
                <a:cs typeface="Arial" panose="020B0604020202020204"/>
              </a:rPr>
              <a:t>Official Website</a:t>
            </a:r>
            <a:r>
              <a:rPr lang="en-US" sz="850" dirty="0">
                <a:solidFill>
                  <a:srgbClr val="808285"/>
                </a:solidFill>
                <a:latin typeface="Arial" panose="020B0604020202020204"/>
                <a:cs typeface="Arial" panose="020B0604020202020204"/>
              </a:rPr>
              <a:t>: </a:t>
            </a:r>
            <a:r>
              <a:rPr sz="850" dirty="0">
                <a:solidFill>
                  <a:srgbClr val="808285"/>
                </a:solidFill>
                <a:latin typeface="Arial" panose="020B0604020202020204"/>
                <a:cs typeface="Arial" panose="020B0604020202020204"/>
              </a:rPr>
              <a:t>https://www.vsolcn.com/</a:t>
            </a:r>
            <a:r>
              <a:rPr lang="en-US" sz="850" dirty="0">
                <a:solidFill>
                  <a:srgbClr val="808285"/>
                </a:solidFill>
                <a:latin typeface="Arial" panose="020B0604020202020204"/>
                <a:cs typeface="Arial" panose="020B0604020202020204"/>
              </a:rPr>
              <a:t>                                              E-mail: </a:t>
            </a:r>
            <a:r>
              <a:rPr lang="en-US" sz="850" dirty="0">
                <a:solidFill>
                  <a:srgbClr val="808285"/>
                </a:solidFill>
                <a:latin typeface="Arial" panose="020B0604020202020204" pitchFamily="34" charset="0"/>
                <a:cs typeface="Arial" panose="020B0604020202020204"/>
                <a:sym typeface="+mn-ea"/>
              </a:rPr>
              <a:t>marketing@vsolcn.com  support@vsolcn.com</a:t>
            </a:r>
            <a:endParaRPr lang="en-US" sz="850" dirty="0">
              <a:solidFill>
                <a:srgbClr val="808285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UNIT_TABLE_BEAUTIFY" val="smartTable{149c35ff-dfe8-4fa3-98fa-3fc5332c40bd}"/>
  <p:tag name="TABLE_ENDDRAG_ORIGIN_RECT" val="519*227"/>
  <p:tag name="TABLE_ENDDRAG_RECT" val="37*88*519*227"/>
</p:tagLst>
</file>

<file path=ppt/tags/tag72.xml><?xml version="1.0" encoding="utf-8"?>
<p:tagLst xmlns:p="http://schemas.openxmlformats.org/presentationml/2006/main">
  <p:tag name="KSO_WM_UNIT_TABLE_BEAUTIFY" val="smartTable{2e4c5d05-5147-48c0-a4b4-eeaeb48f628d}"/>
  <p:tag name="TABLE_ENDDRAG_ORIGIN_RECT" val="487*81"/>
  <p:tag name="TABLE_ENDDRAG_RECT" val="51*725*487*81"/>
</p:tagLst>
</file>

<file path=ppt/tags/tag73.xml><?xml version="1.0" encoding="utf-8"?>
<p:tagLst xmlns:p="http://schemas.openxmlformats.org/presentationml/2006/main">
  <p:tag name="KSO_WPP_MARK_KEY" val="e691819c-db59-4fed-ab85-291e962095a2"/>
  <p:tag name="COMMONDATA" val="eyJoZGlkIjoiMjY4MTQwYTAzOTdlM2YxOTNhYTY4ZGY0ZDA5MGIwZTAifQ=="/>
  <p:tag name="commondata" val="eyJoZGlkIjoiYmQ3NjQxYmZmN2ZkODIxYWNiNTEzMzQyMTZmNzQ1MmM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82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808285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808285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7416</Words>
  <Application>WPS 演示</Application>
  <PresentationFormat>自定义</PresentationFormat>
  <Paragraphs>572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宋体</vt:lpstr>
      <vt:lpstr>Wingdings</vt:lpstr>
      <vt:lpstr>Arial</vt:lpstr>
      <vt:lpstr>Wingdings</vt:lpstr>
      <vt:lpstr>黑体</vt:lpstr>
      <vt:lpstr>微软雅黑</vt:lpstr>
      <vt:lpstr>Calibri</vt:lpstr>
      <vt:lpstr>Times New Roman</vt:lpstr>
      <vt:lpstr>Arial Unicode MS</vt:lpstr>
      <vt:lpstr>Office Theme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Genexis EG400</dc:title>
  <dc:creator>钱超</dc:creator>
  <cp:lastModifiedBy>郑友鹏</cp:lastModifiedBy>
  <cp:revision>38</cp:revision>
  <dcterms:created xsi:type="dcterms:W3CDTF">2025-05-27T03:44:00Z</dcterms:created>
  <dcterms:modified xsi:type="dcterms:W3CDTF">2025-08-07T05:16:20Z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Adobe InDesign 16.3 (Macintosh)</vt:lpwstr>
  </property>
  <property fmtid="{D5CDD505-2E9C-101B-9397-08002B2CF9AE}" pid="3" name="ICV">
    <vt:lpwstr>2CE7D22ABBE843229290E8CAE510B530_13</vt:lpwstr>
  </property>
  <property fmtid="{D5CDD505-2E9C-101B-9397-08002B2CF9AE}" pid="4" name="KSOProductBuildVer">
    <vt:lpwstr>2052-12.1.0.21915</vt:lpwstr>
  </property>
</Properties>
</file>